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6076" r:id="rId4"/>
    <p:sldMasterId id="2147486084" r:id="rId5"/>
  </p:sldMasterIdLst>
  <p:notesMasterIdLst>
    <p:notesMasterId r:id="rId9"/>
  </p:notesMasterIdLst>
  <p:handoutMasterIdLst>
    <p:handoutMasterId r:id="rId10"/>
  </p:handoutMasterIdLst>
  <p:sldIdLst>
    <p:sldId id="1497" r:id="rId6"/>
    <p:sldId id="1504" r:id="rId7"/>
    <p:sldId id="1505" r:id="rId8"/>
  </p:sldIdLst>
  <p:sldSz cx="9144000" cy="6858000" type="screen4x3"/>
  <p:notesSz cx="7010400" cy="92964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2">
          <p15:clr>
            <a:srgbClr val="A4A3A4"/>
          </p15:clr>
        </p15:guide>
        <p15:guide id="2" orient="horz" pos="528">
          <p15:clr>
            <a:srgbClr val="A4A3A4"/>
          </p15:clr>
        </p15:guide>
        <p15:guide id="3" orient="horz" pos="2496" userDrawn="1">
          <p15:clr>
            <a:srgbClr val="A4A3A4"/>
          </p15:clr>
        </p15:guide>
        <p15:guide id="4" orient="horz" pos="3888" userDrawn="1">
          <p15:clr>
            <a:srgbClr val="A4A3A4"/>
          </p15:clr>
        </p15:guide>
        <p15:guide id="5" pos="2928" userDrawn="1">
          <p15:clr>
            <a:srgbClr val="A4A3A4"/>
          </p15:clr>
        </p15:guide>
        <p15:guide id="6" pos="288">
          <p15:clr>
            <a:srgbClr val="A4A3A4"/>
          </p15:clr>
        </p15:guide>
        <p15:guide id="7" pos="5630">
          <p15:clr>
            <a:srgbClr val="A4A3A4"/>
          </p15:clr>
        </p15:guide>
        <p15:guide id="8" orient="horz" pos="3792" userDrawn="1">
          <p15:clr>
            <a:srgbClr val="A4A3A4"/>
          </p15:clr>
        </p15:guide>
        <p15:guide id="9" orient="horz" pos="3192" userDrawn="1">
          <p15:clr>
            <a:srgbClr val="A4A3A4"/>
          </p15:clr>
        </p15:guide>
        <p15:guide id="10" pos="2544">
          <p15:clr>
            <a:srgbClr val="A4A3A4"/>
          </p15:clr>
        </p15:guide>
        <p15:guide id="11" pos="1200">
          <p15:clr>
            <a:srgbClr val="A4A3A4"/>
          </p15:clr>
        </p15:guide>
        <p15:guide id="12" pos="3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hajan, Sujata" initials="SM" lastIdx="17" clrIdx="6">
    <p:extLst/>
  </p:cmAuthor>
  <p:cmAuthor id="1" name="Niti Baldwin" initials="NB" lastIdx="1" clrIdx="0">
    <p:extLst/>
  </p:cmAuthor>
  <p:cmAuthor id="8" name="Sieglinde Freitag" initials="SF" lastIdx="3" clrIdx="7"/>
  <p:cmAuthor id="2" name="Sepi Sepasi" initials="SS" lastIdx="1" clrIdx="1"/>
  <p:cmAuthor id="9" name="Elizabeth Cafiero" initials="EC" lastIdx="37" clrIdx="8">
    <p:extLst>
      <p:ext uri="{19B8F6BF-5375-455C-9EA6-DF929625EA0E}">
        <p15:presenceInfo xmlns:p15="http://schemas.microsoft.com/office/powerpoint/2012/main" userId="S-1-5-21-1960078126-358434817-312552118-21904" providerId="AD"/>
      </p:ext>
    </p:extLst>
  </p:cmAuthor>
  <p:cmAuthor id="3" name="Sullivan, Doreen" initials="DS" lastIdx="6" clrIdx="2"/>
  <p:cmAuthor id="10" name="Allison Philabaum Shah" initials="APS" lastIdx="6" clrIdx="9">
    <p:extLst>
      <p:ext uri="{19B8F6BF-5375-455C-9EA6-DF929625EA0E}">
        <p15:presenceInfo xmlns:p15="http://schemas.microsoft.com/office/powerpoint/2012/main" userId="S-1-5-21-1275210071-583907252-725345543-7746" providerId="AD"/>
      </p:ext>
    </p:extLst>
  </p:cmAuthor>
  <p:cmAuthor id="4" name="Roake, Tom" initials="TR" lastIdx="144" clrIdx="3">
    <p:extLst/>
  </p:cmAuthor>
  <p:cmAuthor id="5" name="Ann Griffin" initials="AG" lastIdx="4" clrIdx="4">
    <p:extLst/>
  </p:cmAuthor>
  <p:cmAuthor id="6" name="Ananth, Aditya" initials="AA" lastIdx="50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937"/>
    <a:srgbClr val="F8F8F8"/>
    <a:srgbClr val="CEDCEB"/>
    <a:srgbClr val="6A747C"/>
    <a:srgbClr val="E31636"/>
    <a:srgbClr val="6AA67C"/>
    <a:srgbClr val="FF9933"/>
    <a:srgbClr val="A50021"/>
    <a:srgbClr val="CC0033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74" autoAdjust="0"/>
    <p:restoredTop sz="95349" autoAdjust="0"/>
  </p:normalViewPr>
  <p:slideViewPr>
    <p:cSldViewPr snapToObjects="1">
      <p:cViewPr varScale="1">
        <p:scale>
          <a:sx n="115" d="100"/>
          <a:sy n="115" d="100"/>
        </p:scale>
        <p:origin x="1116" y="84"/>
      </p:cViewPr>
      <p:guideLst>
        <p:guide orient="horz" pos="672"/>
        <p:guide orient="horz" pos="528"/>
        <p:guide orient="horz" pos="2496"/>
        <p:guide orient="horz" pos="3888"/>
        <p:guide pos="2928"/>
        <p:guide pos="288"/>
        <p:guide pos="5630"/>
        <p:guide orient="horz" pos="3792"/>
        <p:guide orient="horz" pos="3192"/>
        <p:guide pos="2544"/>
        <p:guide pos="1200"/>
        <p:guide pos="39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61" d="100"/>
          <a:sy n="61" d="100"/>
        </p:scale>
        <p:origin x="3216" y="62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6" y="0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1372710-9247-4543-8DC5-18C1B6F23207}" type="datetimeFigureOut">
              <a:rPr lang="en-US"/>
              <a:pPr>
                <a:defRPr/>
              </a:pPr>
              <a:t>9/12/2017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7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6" y="8829677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AE9BCBC-EB7A-4E58-9CFD-EC6A136E7C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75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6" y="0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5DF5D5C-68EF-4900-9319-82E756E8547B}" type="datetimeFigureOut">
              <a:rPr lang="en-US"/>
              <a:pPr>
                <a:defRPr/>
              </a:pPr>
              <a:t>9/12/2017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56" tIns="46526" rIns="93056" bIns="4652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33"/>
            <a:ext cx="5607050" cy="4183063"/>
          </a:xfrm>
          <a:prstGeom prst="rect">
            <a:avLst/>
          </a:prstGeom>
        </p:spPr>
        <p:txBody>
          <a:bodyPr vert="horz" lIns="93056" tIns="46526" rIns="93056" bIns="4652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677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6" y="8829677"/>
            <a:ext cx="3038475" cy="465138"/>
          </a:xfrm>
          <a:prstGeom prst="rect">
            <a:avLst/>
          </a:prstGeom>
        </p:spPr>
        <p:txBody>
          <a:bodyPr vert="horz" lIns="93056" tIns="46526" rIns="93056" bIns="4652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93A428-94A9-478B-9F32-F5AE49162B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7364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 descr="RU_LOGOTYPE_CMYK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" y="190500"/>
            <a:ext cx="2710688" cy="727329"/>
          </a:xfrm>
          <a:prstGeom prst="rect">
            <a:avLst/>
          </a:prstGeom>
        </p:spPr>
      </p:pic>
      <p:pic>
        <p:nvPicPr>
          <p:cNvPr id="6" name="Picture 5" descr="Cornerstone_Financial_tagline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551" y="5829301"/>
            <a:ext cx="2929405" cy="5153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909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424AE8-78F8-144E-A4FE-553D35E590AD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88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CC725B-9C86-6E43-AAF9-1A329DDB234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63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9A03EE-8AFD-D547-9E71-0BD0BE6F934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0367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 with K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(try not to use this many levels)</a:t>
            </a:r>
          </a:p>
          <a:p>
            <a:pPr lvl="4"/>
            <a:r>
              <a:rPr lang="en-US" dirty="0"/>
              <a:t>Fifth level (try not to use this many levels)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8E0AB4-DF3A-402C-A6AA-9A251F20345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1" y="5684744"/>
            <a:ext cx="8229600" cy="548640"/>
          </a:xfrm>
          <a:solidFill>
            <a:srgbClr val="6A747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lang="en-US" baseline="0" smtClean="0">
                <a:solidFill>
                  <a:schemeClr val="bg1"/>
                </a:solidFill>
              </a:defRPr>
            </a:lvl1pPr>
            <a:lvl2pPr marL="342900" indent="0">
              <a:buNone/>
              <a:defRPr lang="en-US" smtClean="0">
                <a:solidFill>
                  <a:schemeClr val="bg1"/>
                </a:solidFill>
              </a:defRPr>
            </a:lvl2pPr>
            <a:lvl3pPr>
              <a:defRPr lang="en-US" smtClean="0">
                <a:solidFill>
                  <a:schemeClr val="bg1"/>
                </a:solidFill>
              </a:defRPr>
            </a:lvl3pPr>
            <a:lvl4pPr>
              <a:defRPr lang="en-US" smtClean="0">
                <a:solidFill>
                  <a:schemeClr val="bg1"/>
                </a:solidFill>
              </a:defRPr>
            </a:lvl4pPr>
            <a:lvl5pPr>
              <a:defRPr lang="en-US">
                <a:solidFill>
                  <a:schemeClr val="bg1"/>
                </a:solidFill>
              </a:defRPr>
            </a:lvl5pPr>
          </a:lstStyle>
          <a:p>
            <a:pPr marL="0" lvl="0" indent="0"/>
            <a:r>
              <a:rPr lang="en-US" dirty="0"/>
              <a:t>Kicker. No more than 2 lines of text. Please use the pre-defined slide template (2_Title and Content with Kicker) and do not edit kicker position or formatting.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6885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 with Sub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4251"/>
            <a:ext cx="8229600" cy="4061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(try not to use this many levels)</a:t>
            </a:r>
          </a:p>
          <a:p>
            <a:pPr lvl="4"/>
            <a:r>
              <a:rPr lang="en-US" dirty="0"/>
              <a:t>Fifth level (try not to use this many levels)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8E0AB4-DF3A-402C-A6AA-9A251F20345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57200" y="1015718"/>
            <a:ext cx="8229600" cy="32095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504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88343-B159-074D-B355-B61FD1A20D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1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24AE8-78F8-144E-A4FE-553D35E590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572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C725B-9C86-6E43-AAF9-1A329DDB23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52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A03EE-8AFD-D547-9E71-0BD0BE6F93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029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 with K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(try not to use this many levels)</a:t>
            </a:r>
          </a:p>
          <a:p>
            <a:pPr lvl="4"/>
            <a:r>
              <a:rPr lang="en-US" dirty="0"/>
              <a:t>Fifth level (try not to use this many levels)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8E0AB4-DF3A-402C-A6AA-9A251F20345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1" y="5684744"/>
            <a:ext cx="8229600" cy="548640"/>
          </a:xfrm>
          <a:solidFill>
            <a:srgbClr val="6A747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lang="en-US" baseline="0" smtClean="0">
                <a:solidFill>
                  <a:schemeClr val="bg1"/>
                </a:solidFill>
              </a:defRPr>
            </a:lvl1pPr>
            <a:lvl2pPr marL="342900" indent="0">
              <a:buNone/>
              <a:defRPr lang="en-US" smtClean="0">
                <a:solidFill>
                  <a:schemeClr val="bg1"/>
                </a:solidFill>
              </a:defRPr>
            </a:lvl2pPr>
            <a:lvl3pPr>
              <a:defRPr lang="en-US" smtClean="0">
                <a:solidFill>
                  <a:schemeClr val="bg1"/>
                </a:solidFill>
              </a:defRPr>
            </a:lvl3pPr>
            <a:lvl4pPr>
              <a:defRPr lang="en-US" smtClean="0">
                <a:solidFill>
                  <a:schemeClr val="bg1"/>
                </a:solidFill>
              </a:defRPr>
            </a:lvl4pPr>
            <a:lvl5pPr>
              <a:defRPr lang="en-US">
                <a:solidFill>
                  <a:schemeClr val="bg1"/>
                </a:solidFill>
              </a:defRPr>
            </a:lvl5pPr>
          </a:lstStyle>
          <a:p>
            <a:pPr marL="0" lvl="0" indent="0"/>
            <a:r>
              <a:rPr lang="en-US" dirty="0"/>
              <a:t>Kicker. No more than 2 lines of text. Please use the pre-defined slide template (2_Title and Content with Kicker) and do not edit kicker position or formatting.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273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 with Sub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4251"/>
            <a:ext cx="8229600" cy="4061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(try not to use this many levels)</a:t>
            </a:r>
          </a:p>
          <a:p>
            <a:pPr lvl="4"/>
            <a:r>
              <a:rPr lang="en-US" dirty="0"/>
              <a:t>Fifth level (try not to use this many levels)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8E0AB4-DF3A-402C-A6AA-9A251F20345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57200" y="1015718"/>
            <a:ext cx="8229600" cy="32095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587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 descr="RU_LOGOTYPE_CMYK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" y="190500"/>
            <a:ext cx="2710688" cy="727329"/>
          </a:xfrm>
          <a:prstGeom prst="rect">
            <a:avLst/>
          </a:prstGeom>
        </p:spPr>
      </p:pic>
      <p:pic>
        <p:nvPicPr>
          <p:cNvPr id="6" name="Picture 5" descr="Cornerstone_Financial_tagline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551" y="5829301"/>
            <a:ext cx="2929405" cy="5153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304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488343-B159-074D-B355-B61FD1A20D5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763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ags" Target="../tags/tag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RU_LOGOTYPE_PMS186.eps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142875"/>
            <a:ext cx="1430338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5922" y="6245225"/>
            <a:ext cx="183087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5F5F5F"/>
                </a:solidFill>
                <a:cs typeface="Geneva" charset="0"/>
              </a:defRPr>
            </a:lvl1pPr>
          </a:lstStyle>
          <a:p>
            <a:pPr>
              <a:defRPr/>
            </a:pPr>
            <a:fld id="{94F06B10-230A-2842-997C-D8605B5277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4876800" y="98425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  <a:cs typeface="Genev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558800"/>
            <a:ext cx="9144000" cy="635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 descr="Cornerstone_All_Icons_Tagline.jp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24600"/>
            <a:ext cx="1828800" cy="321661"/>
          </a:xfrm>
          <a:prstGeom prst="rect">
            <a:avLst/>
          </a:prstGeom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214310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77" r:id="rId1"/>
    <p:sldLayoutId id="2147486078" r:id="rId2"/>
    <p:sldLayoutId id="2147486079" r:id="rId3"/>
    <p:sldLayoutId id="2147486080" r:id="rId4"/>
    <p:sldLayoutId id="2147486081" r:id="rId5"/>
    <p:sldLayoutId id="2147486082" r:id="rId6"/>
    <p:sldLayoutId id="2147486083" r:id="rId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50" b="0" i="0" u="none">
          <a:solidFill>
            <a:schemeClr val="tx2"/>
          </a:solidFill>
          <a:latin typeface="+mj-lt"/>
          <a:ea typeface="ヒラギノ角ゴ Pro W3" charset="0"/>
          <a:cs typeface="Geneva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lang="en-US" sz="160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lang="en-US" sz="140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lang="en-US" sz="120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lang="en-US" sz="105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lang="en-US" sz="1050" dirty="0">
          <a:solidFill>
            <a:schemeClr val="tx2"/>
          </a:solidFill>
          <a:latin typeface="+mn-lt"/>
          <a:ea typeface="ヒラギノ角ゴ Pro W3" charset="0"/>
          <a:cs typeface="Geneva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RU_LOGOTYPE_PMS186.eps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142875"/>
            <a:ext cx="1430338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5922" y="6245225"/>
            <a:ext cx="183087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5F5F5F"/>
                </a:solidFill>
                <a:cs typeface="Geneva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4F06B10-230A-2842-997C-D8605B52773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+mn-e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+mn-ea"/>
            </a:endParaRPr>
          </a:p>
        </p:txBody>
      </p:sp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4876800" y="98425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  <a:cs typeface="Genev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558800"/>
            <a:ext cx="9144000" cy="635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1" name="Picture 10" descr="Cornerstone_All_Icons_Tagline.jp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24600"/>
            <a:ext cx="1828800" cy="321661"/>
          </a:xfrm>
          <a:prstGeom prst="rect">
            <a:avLst/>
          </a:prstGeom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341472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85" r:id="rId1"/>
    <p:sldLayoutId id="2147486086" r:id="rId2"/>
    <p:sldLayoutId id="2147486087" r:id="rId3"/>
    <p:sldLayoutId id="2147486088" r:id="rId4"/>
    <p:sldLayoutId id="2147486089" r:id="rId5"/>
    <p:sldLayoutId id="2147486090" r:id="rId6"/>
    <p:sldLayoutId id="2147486091" r:id="rId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50" b="0" i="0" u="none">
          <a:solidFill>
            <a:schemeClr val="tx2"/>
          </a:solidFill>
          <a:latin typeface="+mj-lt"/>
          <a:ea typeface="ヒラギノ角ゴ Pro W3" charset="0"/>
          <a:cs typeface="Geneva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lang="en-US" sz="160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lang="en-US" sz="140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lang="en-US" sz="120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lang="en-US" sz="1050" dirty="0" smtClean="0">
          <a:solidFill>
            <a:schemeClr val="tx2"/>
          </a:solidFill>
          <a:latin typeface="+mn-lt"/>
          <a:ea typeface="ヒラギノ角ゴ Pro W3" charset="0"/>
          <a:cs typeface="Geneva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lang="en-US" sz="1050" dirty="0">
          <a:solidFill>
            <a:schemeClr val="tx2"/>
          </a:solidFill>
          <a:latin typeface="+mn-lt"/>
          <a:ea typeface="ヒラギノ角ゴ Pro W3" charset="0"/>
          <a:cs typeface="Geneva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rocurementservices.rutgers.edu/initiate-wire-transfer" TargetMode="External"/><Relationship Id="rId2" Type="http://schemas.openxmlformats.org/officeDocument/2006/relationships/hyperlink" Target="http://procurementservices.rutgers.edu/initiate-check-reques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Sole%20Source%20Pag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How-to Supplemental Tips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AB4-DF3A-402C-A6AA-9A251F20345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57300"/>
            <a:ext cx="8077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Placing Orders</a:t>
            </a:r>
          </a:p>
          <a:p>
            <a:r>
              <a:rPr lang="en-US" b="1" dirty="0" smtClean="0"/>
              <a:t>Quick Orders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Blanket orders are not allowed on quick orders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Orders are not allowed to be inputted in small quantities to bypass the $5,000 threshold</a:t>
            </a:r>
          </a:p>
          <a:p>
            <a:endParaRPr lang="en-US" b="1" dirty="0"/>
          </a:p>
          <a:p>
            <a:r>
              <a:rPr lang="en-US" b="1" dirty="0"/>
              <a:t>Wire Transfers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wire transfer payments must go through the </a:t>
            </a:r>
            <a:r>
              <a:rPr lang="en-US" dirty="0" smtClean="0">
                <a:hlinkClick r:id="rId2"/>
              </a:rPr>
              <a:t>check request process </a:t>
            </a:r>
            <a:r>
              <a:rPr lang="en-US" dirty="0" smtClean="0"/>
              <a:t>or </a:t>
            </a:r>
            <a:r>
              <a:rPr lang="en-US" dirty="0"/>
              <a:t>the purchase order process </a:t>
            </a:r>
            <a:r>
              <a:rPr lang="en-US" dirty="0" smtClean="0"/>
              <a:t>PRIOR TO </a:t>
            </a:r>
            <a:r>
              <a:rPr lang="en-US" dirty="0"/>
              <a:t>initiating the </a:t>
            </a:r>
            <a:r>
              <a:rPr lang="en-US" dirty="0">
                <a:hlinkClick r:id="rId3"/>
              </a:rPr>
              <a:t>wire transfer </a:t>
            </a:r>
            <a:r>
              <a:rPr lang="en-US" dirty="0" smtClean="0">
                <a:hlinkClick r:id="rId3"/>
              </a:rPr>
              <a:t>process</a:t>
            </a:r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Change orders</a:t>
            </a:r>
          </a:p>
          <a:p>
            <a:r>
              <a:rPr lang="en-US" b="1" dirty="0" smtClean="0"/>
              <a:t>Cancel a PO: </a:t>
            </a:r>
          </a:p>
          <a:p>
            <a:r>
              <a:rPr lang="en-US" dirty="0" smtClean="0"/>
              <a:t>1. Go </a:t>
            </a:r>
            <a:r>
              <a:rPr lang="en-US" dirty="0"/>
              <a:t>to </a:t>
            </a:r>
            <a:r>
              <a:rPr lang="en-US" i="1" dirty="0"/>
              <a:t>Forms</a:t>
            </a:r>
            <a:r>
              <a:rPr lang="en-US" dirty="0"/>
              <a:t> in RU Marketplace and look for </a:t>
            </a:r>
            <a:r>
              <a:rPr lang="en-US" i="1" dirty="0"/>
              <a:t>Change Order Form  </a:t>
            </a:r>
          </a:p>
          <a:p>
            <a:r>
              <a:rPr lang="en-US" dirty="0" smtClean="0"/>
              <a:t>2. Go to </a:t>
            </a:r>
            <a:r>
              <a:rPr lang="en-US" i="1" dirty="0" smtClean="0"/>
              <a:t>PO Line Close/Cancel</a:t>
            </a:r>
          </a:p>
          <a:p>
            <a:r>
              <a:rPr lang="en-US" b="1" dirty="0" smtClean="0"/>
              <a:t>Increase/Decrease a PO: </a:t>
            </a:r>
          </a:p>
          <a:p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i="1" dirty="0"/>
              <a:t>Forms</a:t>
            </a:r>
            <a:r>
              <a:rPr lang="en-US" dirty="0"/>
              <a:t> in RU Marketplace and look for </a:t>
            </a:r>
            <a:r>
              <a:rPr lang="en-US" i="1" dirty="0"/>
              <a:t>Change Order Form  </a:t>
            </a:r>
          </a:p>
          <a:p>
            <a:r>
              <a:rPr lang="en-US" dirty="0"/>
              <a:t>2. Use the </a:t>
            </a:r>
            <a:r>
              <a:rPr lang="en-US" i="1" dirty="0"/>
              <a:t>PO Line Modification</a:t>
            </a:r>
          </a:p>
          <a:p>
            <a:endParaRPr lang="en-US" b="1" u="sng" dirty="0" smtClean="0"/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509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How-to Supplemental Tips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AB4-DF3A-402C-A6AA-9A251F20345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57300"/>
            <a:ext cx="8077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Adding/Updating Suppliers</a:t>
            </a:r>
          </a:p>
          <a:p>
            <a:r>
              <a:rPr lang="en-US" b="1" dirty="0" smtClean="0"/>
              <a:t>Add a New Supplier in RU Marketplace:</a:t>
            </a:r>
          </a:p>
          <a:p>
            <a:r>
              <a:rPr lang="en-US" dirty="0" smtClean="0"/>
              <a:t>1. Go to the </a:t>
            </a:r>
            <a:r>
              <a:rPr lang="en-US" i="1" dirty="0" smtClean="0"/>
              <a:t>Suppliers</a:t>
            </a:r>
            <a:r>
              <a:rPr lang="en-US" dirty="0" smtClean="0"/>
              <a:t> tab in RU Marketplace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2. Go </a:t>
            </a:r>
            <a:r>
              <a:rPr lang="en-US" dirty="0"/>
              <a:t>to </a:t>
            </a:r>
            <a:r>
              <a:rPr lang="en-US" i="1" dirty="0" smtClean="0"/>
              <a:t>Requests</a:t>
            </a:r>
            <a:r>
              <a:rPr lang="en-US" dirty="0" smtClean="0"/>
              <a:t>, then </a:t>
            </a:r>
            <a:r>
              <a:rPr lang="en-US" i="1" dirty="0" smtClean="0"/>
              <a:t>Request a New Supplier</a:t>
            </a:r>
          </a:p>
          <a:p>
            <a:r>
              <a:rPr lang="en-US" dirty="0" smtClean="0"/>
              <a:t>3. Wait 7 business days for University Procurement Services to approve and  </a:t>
            </a:r>
          </a:p>
          <a:p>
            <a:r>
              <a:rPr lang="en-US" dirty="0" smtClean="0"/>
              <a:t>    enter a new supplier</a:t>
            </a:r>
          </a:p>
          <a:p>
            <a:endParaRPr lang="en-US" dirty="0"/>
          </a:p>
          <a:p>
            <a:r>
              <a:rPr lang="en-US" b="1" dirty="0"/>
              <a:t>Modify an Existing Supplier in RU Marketplace:</a:t>
            </a:r>
          </a:p>
          <a:p>
            <a:r>
              <a:rPr lang="en-US" dirty="0" smtClean="0"/>
              <a:t>1. Complete </a:t>
            </a:r>
            <a:r>
              <a:rPr lang="en-US" dirty="0"/>
              <a:t>a </a:t>
            </a:r>
            <a:r>
              <a:rPr lang="en-US" i="1" dirty="0"/>
              <a:t>Supplier Maintenance Form </a:t>
            </a:r>
            <a:r>
              <a:rPr lang="en-US" dirty="0"/>
              <a:t>found in </a:t>
            </a:r>
            <a:r>
              <a:rPr lang="en-US" i="1" dirty="0" smtClean="0"/>
              <a:t>Forms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RU Marketplace   </a:t>
            </a:r>
          </a:p>
          <a:p>
            <a:r>
              <a:rPr lang="en-US" dirty="0" smtClean="0"/>
              <a:t>    and include an accounting string (accounting string won’t </a:t>
            </a:r>
            <a:r>
              <a:rPr lang="en-US" smtClean="0"/>
              <a:t>be charged)</a:t>
            </a:r>
            <a:endParaRPr lang="en-US" dirty="0"/>
          </a:p>
          <a:p>
            <a:r>
              <a:rPr lang="en-US" dirty="0" smtClean="0"/>
              <a:t>2. Wait 7 </a:t>
            </a:r>
            <a:r>
              <a:rPr lang="en-US" dirty="0"/>
              <a:t>business days for University Procurement Services to </a:t>
            </a:r>
            <a:r>
              <a:rPr lang="en-US" dirty="0" smtClean="0"/>
              <a:t>approve and     </a:t>
            </a:r>
          </a:p>
          <a:p>
            <a:r>
              <a:rPr lang="en-US" dirty="0" smtClean="0"/>
              <a:t>    update </a:t>
            </a:r>
            <a:r>
              <a:rPr lang="en-US" dirty="0"/>
              <a:t>a </a:t>
            </a:r>
            <a:r>
              <a:rPr lang="en-US" dirty="0" smtClean="0"/>
              <a:t>supplier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312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How-to Supplemental Tips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AB4-DF3A-402C-A6AA-9A251F20345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57300"/>
            <a:ext cx="807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Search Documents in RU Marketplace</a:t>
            </a:r>
          </a:p>
          <a:p>
            <a:r>
              <a:rPr lang="en-US" b="1" dirty="0" smtClean="0"/>
              <a:t>How </a:t>
            </a:r>
            <a:r>
              <a:rPr lang="en-US" b="1" dirty="0"/>
              <a:t>to Search in RU Marketplace by Name:</a:t>
            </a:r>
          </a:p>
          <a:p>
            <a:r>
              <a:rPr lang="en-US" dirty="0" smtClean="0"/>
              <a:t>1. Go </a:t>
            </a:r>
            <a:r>
              <a:rPr lang="en-US" dirty="0"/>
              <a:t>to </a:t>
            </a:r>
            <a:r>
              <a:rPr lang="en-US" i="1" dirty="0" smtClean="0"/>
              <a:t>Documents</a:t>
            </a:r>
            <a:r>
              <a:rPr lang="en-US" dirty="0" smtClean="0"/>
              <a:t> in </a:t>
            </a:r>
            <a:r>
              <a:rPr lang="en-US" dirty="0"/>
              <a:t>RU Marketplace, then </a:t>
            </a:r>
            <a:r>
              <a:rPr lang="en-US" i="1" dirty="0" smtClean="0"/>
              <a:t>Search Documents</a:t>
            </a:r>
            <a:endParaRPr lang="en-US" dirty="0" smtClean="0"/>
          </a:p>
          <a:p>
            <a:r>
              <a:rPr lang="en-US" dirty="0" smtClean="0"/>
              <a:t>2. Choose </a:t>
            </a:r>
            <a:r>
              <a:rPr lang="en-US" dirty="0"/>
              <a:t>the option pertaining to your </a:t>
            </a:r>
            <a:r>
              <a:rPr lang="en-US" dirty="0" smtClean="0"/>
              <a:t>search (e.g. </a:t>
            </a:r>
            <a:r>
              <a:rPr lang="en-US" dirty="0"/>
              <a:t>Supplier, Prepared For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    Approved By) and hit</a:t>
            </a:r>
            <a:r>
              <a:rPr lang="en-US" i="1" dirty="0" smtClean="0"/>
              <a:t> Search </a:t>
            </a:r>
          </a:p>
          <a:p>
            <a:r>
              <a:rPr lang="en-US" dirty="0"/>
              <a:t>3</a:t>
            </a:r>
            <a:r>
              <a:rPr lang="en-US" dirty="0" smtClean="0"/>
              <a:t>. Results will show everything </a:t>
            </a:r>
            <a:r>
              <a:rPr lang="en-US" dirty="0"/>
              <a:t>associated with your </a:t>
            </a:r>
            <a:r>
              <a:rPr lang="en-US" dirty="0" smtClean="0"/>
              <a:t>name</a:t>
            </a:r>
          </a:p>
          <a:p>
            <a:endParaRPr lang="en-US" dirty="0"/>
          </a:p>
          <a:p>
            <a:r>
              <a:rPr lang="en-US" b="1" u="sng" dirty="0" smtClean="0"/>
              <a:t>Invoicing</a:t>
            </a:r>
          </a:p>
          <a:p>
            <a:r>
              <a:rPr lang="en-US" b="1" dirty="0" smtClean="0"/>
              <a:t>Duplicate invoices</a:t>
            </a:r>
          </a:p>
          <a:p>
            <a:r>
              <a:rPr lang="en-US" dirty="0" smtClean="0"/>
              <a:t>1. Reference the </a:t>
            </a:r>
            <a:r>
              <a:rPr lang="en-US" dirty="0" smtClean="0">
                <a:hlinkClick r:id="rId2" action="ppaction://hlinkfile"/>
              </a:rPr>
              <a:t>Duplicate Invoice </a:t>
            </a:r>
            <a:r>
              <a:rPr lang="en-US" dirty="0" smtClean="0"/>
              <a:t>job aid for detailed instruction on resolving duplicate invoicing </a:t>
            </a:r>
            <a:endParaRPr lang="en-US" dirty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000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2"/>
  <p:tag name="ARTICULATE_PROJECT_OPEN" val="0"/>
  <p:tag name="MMPROD_NEXTUNIQUEID" val="10009"/>
  <p:tag name="MMPROD_UIDATA" val="&lt;database version=&quot;11.0&quot;&gt;&lt;object type=&quot;1&quot; unique_id=&quot;10001&quot;&gt;&lt;object type=&quot;2&quot; unique_id=&quot;10064&quot;&gt;&lt;object type=&quot;3&quot; unique_id=&quot;10065&quot;&gt;&lt;property id=&quot;20148&quot; value=&quot;5&quot;/&gt;&lt;property id=&quot;20300&quot; value=&quot;Slide 1 - &amp;quot;GM010: Financial Management for  Sponsored Projects&amp;quot;&quot;/&gt;&lt;property id=&quot;20307&quot; value=&quot;256&quot;/&gt;&lt;/object&gt;&lt;object type=&quot;3&quot; unique_id=&quot;10066&quot;&gt;&lt;property id=&quot;20148&quot; value=&quot;5&quot;/&gt;&lt;property id=&quot;20300&quot; value=&quot;Slide 2 - &amp;quot;Expectations&amp;quot;&quot;/&gt;&lt;property id=&quot;20307&quot; value=&quot;257&quot;/&gt;&lt;/object&gt;&lt;object type=&quot;3&quot; unique_id=&quot;10067&quot;&gt;&lt;property id=&quot;20148&quot; value=&quot;5&quot;/&gt;&lt;property id=&quot;20300&quot; value=&quot;Slide 3 - &amp;quot;Meet and Greet!&amp;quot;&quot;/&gt;&lt;property id=&quot;20307&quot; value=&quot;301&quot;/&gt;&lt;/object&gt;&lt;object type=&quot;3&quot; unique_id=&quot;10068&quot;&gt;&lt;property id=&quot;20148&quot; value=&quot;5&quot;/&gt;&lt;property id=&quot;20300&quot; value=&quot;Slide 4 - &amp;quot;Course Overview&amp;quot;&quot;/&gt;&lt;property id=&quot;20307&quot; value=&quot;258&quot;/&gt;&lt;/object&gt;&lt;object type=&quot;3&quot; unique_id=&quot;10069&quot;&gt;&lt;property id=&quot;20148&quot; value=&quot;5&quot;/&gt;&lt;property id=&quot;20300&quot; value=&quot;Slide 5 - &amp;quot;Table of Contents&amp;quot;&quot;/&gt;&lt;property id=&quot;20307&quot; value=&quot;259&quot;/&gt;&lt;/object&gt;&lt;object type=&quot;3&quot; unique_id=&quot;10070&quot;&gt;&lt;property id=&quot;20148&quot; value=&quot;5&quot;/&gt;&lt;property id=&quot;20300&quot; value=&quot;Slide 6 - &amp;quot;Course Objectives&amp;quot;&quot;/&gt;&lt;property id=&quot;20307&quot; value=&quot;260&quot;/&gt;&lt;/object&gt;&lt;object type=&quot;3&quot; unique_id=&quot;10071&quot;&gt;&lt;property id=&quot;20148&quot; value=&quot;5&quot;/&gt;&lt;property id=&quot;20300&quot; value=&quot;Slide 7 - &amp;quot;Key Terms&amp;quot;&quot;/&gt;&lt;property id=&quot;20307&quot; value=&quot;263&quot;/&gt;&lt;/object&gt;&lt;object type=&quot;3&quot; unique_id=&quot;10072&quot;&gt;&lt;property id=&quot;20148&quot; value=&quot;5&quot;/&gt;&lt;property id=&quot;20300&quot; value=&quot;Slide 8 - &amp;quot;Lesson 1: introduction to projects in the FINANCIAL management SYSTEM&amp;quot;&quot;/&gt;&lt;property id=&quot;20307&quot; value=&quot;262&quot;/&gt;&lt;/object&gt;&lt;object type=&quot;3&quot; unique_id=&quot;10073&quot;&gt;&lt;property id=&quot;20148&quot; value=&quot;5&quot;/&gt;&lt;property id=&quot;20300&quot; value=&quot;Slide 9 - &amp;quot;Lesson Objectives&amp;quot;&quot;/&gt;&lt;property id=&quot;20307&quot; value=&quot;283&quot;/&gt;&lt;/object&gt;&lt;object type=&quot;3&quot; unique_id=&quot;10074&quot;&gt;&lt;property id=&quot;20148&quot; value=&quot;5&quot;/&gt;&lt;property id=&quot;20300&quot; value=&quot;Slide 10 - &amp;quot;What Is a Project?&amp;quot;&quot;/&gt;&lt;property id=&quot;20307&quot; value=&quot;288&quot;/&gt;&lt;/object&gt;&lt;object type=&quot;3&quot; unique_id=&quot;10075&quot;&gt;&lt;property id=&quot;20148&quot; value=&quot;5&quot;/&gt;&lt;property id=&quot;20300&quot; value=&quot;Slide 11 - &amp;quot;Project Groups at Rutgers&amp;quot;&quot;/&gt;&lt;property id=&quot;20307&quot; value=&quot;289&quot;/&gt;&lt;/object&gt;&lt;object type=&quot;3&quot; unique_id=&quot;10076&quot;&gt;&lt;property id=&quot;20148&quot; value=&quot;5&quot;/&gt;&lt;property id=&quot;20300&quot; value=&quot;Slide 12 - &amp;quot;Sponsored Project Types&amp;quot;&quot;/&gt;&lt;property id=&quot;20307&quot; value=&quot;492&quot;/&gt;&lt;/object&gt;&lt;object type=&quot;3&quot; unique_id=&quot;10077&quot;&gt;&lt;property id=&quot;20148&quot; value=&quot;5&quot;/&gt;&lt;property id=&quot;20300&quot; value=&quot;Slide 13 - &amp;quot;Sponsored Project Types (Cont’d.)&amp;quot;&quot;/&gt;&lt;property id=&quot;20307&quot; value=&quot;378&quot;/&gt;&lt;/object&gt;&lt;object type=&quot;3&quot; unique_id=&quot;10078&quot;&gt;&lt;property id=&quot;20148&quot; value=&quot;5&quot;/&gt;&lt;property id=&quot;20300&quot; value=&quot;Slide 14 - &amp;quot;Sponsored Project – Sample&amp;quot;&quot;/&gt;&lt;property id=&quot;20307&quot; value=&quot;379&quot;/&gt;&lt;/object&gt;&lt;object type=&quot;3&quot; unique_id=&quot;10079&quot;&gt;&lt;property id=&quot;20148&quot; value=&quot;5&quot;/&gt;&lt;property id=&quot;20300&quot; value=&quot;Slide 15 - &amp;quot;Non-Sponsored Project Types&amp;quot;&quot;/&gt;&lt;property id=&quot;20307&quot; value=&quot;485&quot;/&gt;&lt;/object&gt;&lt;object type=&quot;3&quot; unique_id=&quot;10080&quot;&gt;&lt;property id=&quot;20148&quot; value=&quot;5&quot;/&gt;&lt;property id=&quot;20300&quot; value=&quot;Slide 16 - &amp;quot;Non-Sponsored Project Types (Cont’d.)&amp;quot;&quot;/&gt;&lt;property id=&quot;20307&quot; value=&quot;486&quot;/&gt;&lt;/object&gt;&lt;object type=&quot;3&quot; unique_id=&quot;10081&quot;&gt;&lt;property id=&quot;20148&quot; value=&quot;5&quot;/&gt;&lt;property id=&quot;20300&quot; value=&quot;Slide 17 - &amp;quot;What Functionality do Sponsored Projects Provide?&amp;quot;&quot;/&gt;&lt;property id=&quot;20307&quot; value=&quot;299&quot;/&gt;&lt;/object&gt;&lt;object type=&quot;3&quot; unique_id=&quot;10082&quot;&gt;&lt;property id=&quot;20148&quot; value=&quot;5&quot;/&gt;&lt;property id=&quot;20300&quot; value=&quot;Slide 18 - &amp;quot;Converting Active Fund Sources and Indices &amp;quot;&quot;/&gt;&lt;property id=&quot;20307&quot; value=&quot;369&quot;/&gt;&lt;/object&gt;&lt;object type=&quot;3&quot; unique_id=&quot;10083&quot;&gt;&lt;property id=&quot;20148&quot; value=&quot;5&quot;/&gt;&lt;property id=&quot;20300&quot; value=&quot;Slide 19 - &amp;quot;Functionality: Sponsored Versus Non-Sponsored Projects&amp;quot;&quot;/&gt;&lt;property id=&quot;20307&quot; value=&quot;300&quot;/&gt;&lt;/object&gt;&lt;object type=&quot;3&quot; unique_id=&quot;10084&quot;&gt;&lt;property id=&quot;20148&quot; value=&quot;5&quot;/&gt;&lt;property id=&quot;20300&quot; value=&quot;Slide 20 - &amp;quot;Key Project Responsibilities &amp;quot;&quot;/&gt;&lt;property id=&quot;20307&quot; value=&quot;477&quot;/&gt;&lt;/object&gt;&lt;object type=&quot;3&quot; unique_id=&quot;10085&quot;&gt;&lt;property id=&quot;20148&quot; value=&quot;5&quot;/&gt;&lt;property id=&quot;20300&quot; value=&quot;Slide 21 - &amp;quot;How are Transactions Charged to Projects?&amp;quot;&quot;/&gt;&lt;property id=&quot;20307&quot; value=&quot;306&quot;/&gt;&lt;/object&gt;&lt;object type=&quot;3&quot; unique_id=&quot;10086&quot;&gt;&lt;property id=&quot;20148&quot; value=&quot;5&quot;/&gt;&lt;property id=&quot;20300&quot; value=&quot;Slide 22 - &amp;quot;RU Initiative&amp;quot;&quot;/&gt;&lt;property id=&quot;20307&quot; value=&quot;307&quot;/&gt;&lt;/object&gt;&lt;object type=&quot;3&quot; unique_id=&quot;10087&quot;&gt;&lt;property id=&quot;20148&quot; value=&quot;5&quot;/&gt;&lt;property id=&quot;20300&quot; value=&quot;Slide 23 - &amp;quot;Source of Transactions&amp;quot;&quot;/&gt;&lt;property id=&quot;20307&quot; value=&quot;480&quot;/&gt;&lt;/object&gt;&lt;object type=&quot;3&quot; unique_id=&quot;10088&quot;&gt;&lt;property id=&quot;20148&quot; value=&quot;5&quot;/&gt;&lt;property id=&quot;20300&quot; value=&quot;Slide 24 - &amp;quot;Accounting for Project Transactions – Chart of Accounts&amp;quot;&quot;/&gt;&lt;property id=&quot;20307&quot; value=&quot;308&quot;/&gt;&lt;/object&gt;&lt;object type=&quot;3&quot; unique_id=&quot;10089&quot;&gt;&lt;property id=&quot;20148&quot; value=&quot;5&quot;/&gt;&lt;property id=&quot;20300&quot; value=&quot;Slide 25 - &amp;quot;Mapping the Project String to the COA String&amp;quot;&quot;/&gt;&lt;property id=&quot;20307&quot; value=&quot;312&quot;/&gt;&lt;/object&gt;&lt;object type=&quot;3&quot; unique_id=&quot;10090&quot;&gt;&lt;property id=&quot;20148&quot; value=&quot;5&quot;/&gt;&lt;property id=&quot;20300&quot; value=&quot;Slide 26 - &amp;quot;Mapping the Project String to the COA String (Cont’d.)&amp;quot;&quot;/&gt;&lt;property id=&quot;20307&quot; value=&quot;310&quot;/&gt;&lt;/object&gt;&lt;object type=&quot;3&quot; unique_id=&quot;10091&quot;&gt;&lt;property id=&quot;20148&quot; value=&quot;5&quot;/&gt;&lt;property id=&quot;20300&quot; value=&quot;Slide 27 - &amp;quot;Mapping the Project String to the COA String (Cont’d.)&amp;quot;&quot;/&gt;&lt;property id=&quot;20307&quot; value=&quot;311&quot;/&gt;&lt;/object&gt;&lt;object type=&quot;3&quot; unique_id=&quot;10092&quot;&gt;&lt;property id=&quot;20148&quot; value=&quot;5&quot;/&gt;&lt;property id=&quot;20300&quot; value=&quot;Slide 28 - &amp;quot;Mapping the Project String to the COA String (Cont’d.)&amp;quot;&quot;/&gt;&lt;property id=&quot;20307&quot; value=&quot;476&quot;/&gt;&lt;/object&gt;&lt;object type=&quot;3&quot; unique_id=&quot;10093&quot;&gt;&lt;property id=&quot;20148&quot; value=&quot;5&quot;/&gt;&lt;property id=&quot;20300&quot; value=&quot;Slide 29 - &amp;quot;Knowledge Check&amp;quot;&quot;/&gt;&lt;property id=&quot;20307&quot; value=&quot;357&quot;/&gt;&lt;/object&gt;&lt;object type=&quot;3&quot; unique_id=&quot;10094&quot;&gt;&lt;property id=&quot;20148&quot; value=&quot;5&quot;/&gt;&lt;property id=&quot;20300&quot; value=&quot;Slide 30 - &amp;quot;Knowledge Check&amp;quot;&quot;/&gt;&lt;property id=&quot;20307&quot; value=&quot;358&quot;/&gt;&lt;/object&gt;&lt;object type=&quot;3&quot; unique_id=&quot;10095&quot;&gt;&lt;property id=&quot;20148&quot; value=&quot;5&quot;/&gt;&lt;property id=&quot;20300&quot; value=&quot;Slide 31 - &amp;quot;Knowledge Check&amp;quot;&quot;/&gt;&lt;property id=&quot;20307&quot; value=&quot;481&quot;/&gt;&lt;/object&gt;&lt;object type=&quot;3&quot; unique_id=&quot;10096&quot;&gt;&lt;property id=&quot;20148&quot; value=&quot;5&quot;/&gt;&lt;property id=&quot;20300&quot; value=&quot;Slide 32 - &amp;quot;Lesson 2: reviewing awards, contracts, and sponsored project setups&amp;quot;&quot;/&gt;&lt;property id=&quot;20307&quot; value=&quot;380&quot;/&gt;&lt;/object&gt;&lt;object type=&quot;3&quot; unique_id=&quot;10097&quot;&gt;&lt;property id=&quot;20148&quot; value=&quot;5&quot;/&gt;&lt;property id=&quot;20300&quot; value=&quot;Slide 33 - &amp;quot;Lesson Objectives&amp;quot;&quot;/&gt;&lt;property id=&quot;20307&quot; value=&quot;381&quot;/&gt;&lt;/object&gt;&lt;object type=&quot;3&quot; unique_id=&quot;10098&quot;&gt;&lt;property id=&quot;20148&quot; value=&quot;5&quot;/&gt;&lt;property id=&quot;20300&quot; value=&quot;Slide 34 - &amp;quot;Main Setups &amp;quot;&quot;/&gt;&lt;property id=&quot;20307&quot; value=&quot;382&quot;/&gt;&lt;/object&gt;&lt;object type=&quot;3&quot; unique_id=&quot;10099&quot;&gt;&lt;property id=&quot;20148&quot; value=&quot;5&quot;/&gt;&lt;property id=&quot;20300&quot; value=&quot;Slide 35 - &amp;quot;Award Setup Overview &amp;quot;&quot;/&gt;&lt;property id=&quot;20307&quot; value=&quot;383&quot;/&gt;&lt;/object&gt;&lt;object type=&quot;3&quot; unique_id=&quot;10100&quot;&gt;&lt;property id=&quot;20148&quot; value=&quot;5&quot;/&gt;&lt;property id=&quot;20300&quot; value=&quot;Slide 36 - &amp;quot;Navigation to the Awards Work Area&amp;quot;&quot;/&gt;&lt;property id=&quot;20307&quot; value=&quot;385&quot;/&gt;&lt;/object&gt;&lt;object type=&quot;3&quot; unique_id=&quot;10101&quot;&gt;&lt;property id=&quot;20148&quot; value=&quot;5&quot;/&gt;&lt;property id=&quot;20300&quot; value=&quot;Slide 37 - &amp;quot;Searching for an Award&amp;quot;&quot;/&gt;&lt;property id=&quot;20307&quot; value=&quot;412&quot;/&gt;&lt;/object&gt;&lt;object type=&quot;3&quot; unique_id=&quot;10102&quot;&gt;&lt;property id=&quot;20148&quot; value=&quot;5&quot;/&gt;&lt;property id=&quot;20300&quot; value=&quot;Slide 38 - &amp;quot;Reviewing an Award&amp;quot;&quot;/&gt;&lt;property id=&quot;20307&quot; value=&quot;413&quot;/&gt;&lt;/object&gt;&lt;object type=&quot;3&quot; unique_id=&quot;10103&quot;&gt;&lt;property id=&quot;20148&quot; value=&quot;5&quot;/&gt;&lt;property id=&quot;20300&quot; value=&quot;Slide 39 - &amp;quot;Details Page &amp;quot;&quot;/&gt;&lt;property id=&quot;20307&quot; value=&quot;388&quot;/&gt;&lt;/object&gt;&lt;object type=&quot;3&quot; unique_id=&quot;10104&quot;&gt;&lt;property id=&quot;20148&quot; value=&quot;5&quot;/&gt;&lt;property id=&quot;20300&quot; value=&quot;Slide 40 - &amp;quot;Projects Page &amp;quot;&quot;/&gt;&lt;property id=&quot;20307&quot; value=&quot;389&quot;/&gt;&lt;/object&gt;&lt;object type=&quot;3&quot; unique_id=&quot;10105&quot;&gt;&lt;property id=&quot;20148&quot; value=&quot;5&quot;/&gt;&lt;property id=&quot;20300&quot; value=&quot;Slide 41 - &amp;quot;Funding Page &amp;quot;&quot;/&gt;&lt;property id=&quot;20307&quot; value=&quot;390&quot;/&gt;&lt;/object&gt;&lt;object type=&quot;3&quot; unique_id=&quot;10106&quot;&gt;&lt;property id=&quot;20148&quot; value=&quot;5&quot;/&gt;&lt;property id=&quot;20300&quot; value=&quot;Slide 42 - &amp;quot;Review Page &amp;quot;&quot;/&gt;&lt;property id=&quot;20307&quot; value=&quot;456&quot;/&gt;&lt;/object&gt;&lt;object type=&quot;3&quot; unique_id=&quot;10107&quot;&gt;&lt;property id=&quot;20148&quot; value=&quot;5&quot;/&gt;&lt;property id=&quot;20300&quot; value=&quot;Slide 43 - &amp;quot;Demonstration&amp;quot;&quot;/&gt;&lt;property id=&quot;20307&quot; value=&quot;391&quot;/&gt;&lt;/object&gt;&lt;object type=&quot;3&quot; unique_id=&quot;10108&quot;&gt;&lt;property id=&quot;20148&quot; value=&quot;5&quot;/&gt;&lt;property id=&quot;20300&quot; value=&quot;Slide 44 - &amp;quot;Exercise 1&amp;quot;&quot;/&gt;&lt;property id=&quot;20307&quot; value=&quot;488&quot;/&gt;&lt;/object&gt;&lt;object type=&quot;3&quot; unique_id=&quot;10109&quot;&gt;&lt;property id=&quot;20148&quot; value=&quot;5&quot;/&gt;&lt;property id=&quot;20300&quot; value=&quot;Slide 45 - &amp;quot;Navigation to the Projects Work Area&amp;quot;&quot;/&gt;&lt;property id=&quot;20307&quot; value=&quot;393&quot;/&gt;&lt;/object&gt;&lt;object type=&quot;3&quot; unique_id=&quot;10110&quot;&gt;&lt;property id=&quot;20148&quot; value=&quot;5&quot;/&gt;&lt;property id=&quot;20300&quot; value=&quot;Slide 46 - &amp;quot;Searching for a Project&amp;quot;&quot;/&gt;&lt;property id=&quot;20307&quot; value=&quot;394&quot;/&gt;&lt;/object&gt;&lt;object type=&quot;3&quot; unique_id=&quot;10111&quot;&gt;&lt;property id=&quot;20148&quot; value=&quot;5&quot;/&gt;&lt;property id=&quot;20300&quot; value=&quot;Slide 47 - &amp;quot;Demonstration&amp;quot;&quot;/&gt;&lt;property id=&quot;20307&quot; value=&quot;397&quot;/&gt;&lt;/object&gt;&lt;object type=&quot;3&quot; unique_id=&quot;10112&quot;&gt;&lt;property id=&quot;20148&quot; value=&quot;5&quot;/&gt;&lt;property id=&quot;20300&quot; value=&quot;Slide 48 - &amp;quot;Exercise 2&amp;quot;&quot;/&gt;&lt;property id=&quot;20307&quot; value=&quot;489&quot;/&gt;&lt;/object&gt;&lt;object type=&quot;3&quot; unique_id=&quot;10113&quot;&gt;&lt;property id=&quot;20148&quot; value=&quot;5&quot;/&gt;&lt;property id=&quot;20300&quot; value=&quot;Slide 49 - &amp;quot;Knowledge Check&amp;quot;&quot;/&gt;&lt;property id=&quot;20307&quot; value=&quot;459&quot;/&gt;&lt;/object&gt;&lt;object type=&quot;3&quot; unique_id=&quot;10114&quot;&gt;&lt;property id=&quot;20148&quot; value=&quot;5&quot;/&gt;&lt;property id=&quot;20300&quot; value=&quot;Slide 50 - &amp;quot;Lesson 3: Monitoring Sponsored Project Expenditure and Revenue&amp;quot;&quot;/&gt;&lt;property id=&quot;20307&quot; value=&quot;418&quot;/&gt;&lt;/object&gt;&lt;object type=&quot;3&quot; unique_id=&quot;10115&quot;&gt;&lt;property id=&quot;20148&quot; value=&quot;5&quot;/&gt;&lt;property id=&quot;20300&quot; value=&quot;Slide 51 - &amp;quot;Lesson Objectives&amp;quot;&quot;/&gt;&lt;property id=&quot;20307&quot; value=&quot;419&quot;/&gt;&lt;/object&gt;&lt;object type=&quot;3&quot; unique_id=&quot;10116&quot;&gt;&lt;property id=&quot;20148&quot; value=&quot;5&quot;/&gt;&lt;property id=&quot;20300&quot; value=&quot;Slide 52 - &amp;quot;Introduction&amp;quot;&quot;/&gt;&lt;property id=&quot;20307&quot; value=&quot;420&quot;/&gt;&lt;/object&gt;&lt;object type=&quot;3&quot; unique_id=&quot;10117&quot;&gt;&lt;property id=&quot;20148&quot; value=&quot;5&quot;/&gt;&lt;property id=&quot;20300&quot; value=&quot;Slide 53 - &amp;quot;The Award Overview Page&amp;quot;&quot;/&gt;&lt;property id=&quot;20307&quot; value=&quot;463&quot;/&gt;&lt;/object&gt;&lt;object type=&quot;3&quot; unique_id=&quot;10118&quot;&gt;&lt;property id=&quot;20148&quot; value=&quot;5&quot;/&gt;&lt;property id=&quot;20300&quot; value=&quot;Slide 54 - &amp;quot;The Award Overview Page (cont’d)&amp;quot;&quot;/&gt;&lt;property id=&quot;20307&quot; value=&quot;465&quot;/&gt;&lt;/object&gt;&lt;object type=&quot;3&quot; unique_id=&quot;10119&quot;&gt;&lt;property id=&quot;20148&quot; value=&quot;5&quot;/&gt;&lt;property id=&quot;20300&quot; value=&quot;Slide 55 - &amp;quot;Review Expenditure Items&amp;quot;&quot;/&gt;&lt;property id=&quot;20307&quot; value=&quot;466&quot;/&gt;&lt;/object&gt;&lt;object type=&quot;3&quot; unique_id=&quot;10120&quot;&gt;&lt;property id=&quot;20148&quot; value=&quot;5&quot;/&gt;&lt;property id=&quot;20300&quot; value=&quot;Slide 56 - &amp;quot;Demonstration&amp;quot;&quot;/&gt;&lt;property id=&quot;20307&quot; value=&quot;469&quot;/&gt;&lt;/object&gt;&lt;object type=&quot;3&quot; unique_id=&quot;10121&quot;&gt;&lt;property id=&quot;20148&quot; value=&quot;5&quot;/&gt;&lt;property id=&quot;20300&quot; value=&quot;Slide 57 - &amp;quot;Exercise 3&amp;quot;&quot;/&gt;&lt;property id=&quot;20307&quot; value=&quot;490&quot;/&gt;&lt;/object&gt;&lt;object type=&quot;3&quot; unique_id=&quot;10122&quot;&gt;&lt;property id=&quot;20148&quot; value=&quot;5&quot;/&gt;&lt;property id=&quot;20300&quot; value=&quot;Slide 58 - &amp;quot;Review Commitments&amp;quot;&quot;/&gt;&lt;property id=&quot;20307&quot; value=&quot;467&quot;/&gt;&lt;/object&gt;&lt;object type=&quot;3&quot; unique_id=&quot;10123&quot;&gt;&lt;property id=&quot;20148&quot; value=&quot;5&quot;/&gt;&lt;property id=&quot;20300&quot; value=&quot;Slide 59 - &amp;quot;Demonstration&amp;quot;&quot;/&gt;&lt;property id=&quot;20307&quot; value=&quot;471&quot;/&gt;&lt;/object&gt;&lt;object type=&quot;3&quot; unique_id=&quot;10124&quot;&gt;&lt;property id=&quot;20148&quot; value=&quot;5&quot;/&gt;&lt;property id=&quot;20300&quot; value=&quot;Slide 60 - &amp;quot;Exercise 4&amp;quot;&quot;/&gt;&lt;property id=&quot;20307&quot; value=&quot;491&quot;/&gt;&lt;/object&gt;&lt;object type=&quot;3&quot; unique_id=&quot;10125&quot;&gt;&lt;property id=&quot;20148&quot; value=&quot;5&quot;/&gt;&lt;property id=&quot;20300&quot; value=&quot;Slide 61 - &amp;quot;Review Budget Details&amp;quot;&quot;/&gt;&lt;property id=&quot;20307&quot; value=&quot;468&quot;/&gt;&lt;/object&gt;&lt;object type=&quot;3&quot; unique_id=&quot;10126&quot;&gt;&lt;property id=&quot;20148&quot; value=&quot;5&quot;/&gt;&lt;property id=&quot;20300&quot; value=&quot;Slide 62 - &amp;quot;Demonstration&amp;quot;&quot;/&gt;&lt;property id=&quot;20307&quot; value=&quot;435&quot;/&gt;&lt;/object&gt;&lt;object type=&quot;3&quot; unique_id=&quot;10127&quot;&gt;&lt;property id=&quot;20148&quot; value=&quot;5&quot;/&gt;&lt;property id=&quot;20300&quot; value=&quot;Slide 63 - &amp;quot;Review Revenue and Invoices&amp;quot;&quot;/&gt;&lt;property id=&quot;20307&quot; value=&quot;473&quot;/&gt;&lt;/object&gt;&lt;object type=&quot;3&quot; unique_id=&quot;10128&quot;&gt;&lt;property id=&quot;20148&quot; value=&quot;5&quot;/&gt;&lt;property id=&quot;20300&quot; value=&quot;Slide 64 - &amp;quot;Review Revenue and Invoices&amp;quot;&quot;/&gt;&lt;property id=&quot;20307&quot; value=&quot;474&quot;/&gt;&lt;/object&gt;&lt;object type=&quot;3&quot; unique_id=&quot;10129&quot;&gt;&lt;property id=&quot;20148&quot; value=&quot;5&quot;/&gt;&lt;property id=&quot;20300&quot; value=&quot;Slide 65 - &amp;quot;Review Revenue and Invoices&amp;quot;&quot;/&gt;&lt;property id=&quot;20307&quot; value=&quot;475&quot;/&gt;&lt;/object&gt;&lt;object type=&quot;3&quot; unique_id=&quot;10130&quot;&gt;&lt;property id=&quot;20148&quot; value=&quot;5&quot;/&gt;&lt;property id=&quot;20300&quot; value=&quot;Slide 66 - &amp;quot;Knowledge Check&amp;quot;&quot;/&gt;&lt;property id=&quot;20307&quot; value=&quot;458&quot;/&gt;&lt;/object&gt;&lt;object type=&quot;3&quot; unique_id=&quot;10131&quot;&gt;&lt;property id=&quot;20148&quot; value=&quot;5&quot;/&gt;&lt;property id=&quot;20300&quot; value=&quot;Slide 67 - &amp;quot;Lesson 4: Project cost adjustments&amp;quot;&quot;/&gt;&lt;property id=&quot;20307&quot; value=&quot;440&quot;/&gt;&lt;/object&gt;&lt;object type=&quot;3&quot; unique_id=&quot;10132&quot;&gt;&lt;property id=&quot;20148&quot; value=&quot;5&quot;/&gt;&lt;property id=&quot;20300&quot; value=&quot;Slide 68 - &amp;quot;Lesson Objectives&amp;quot;&quot;/&gt;&lt;property id=&quot;20307&quot; value=&quot;441&quot;/&gt;&lt;/object&gt;&lt;object type=&quot;3&quot; unique_id=&quot;10133&quot;&gt;&lt;property id=&quot;20148&quot; value=&quot;5&quot;/&gt;&lt;property id=&quot;20300&quot; value=&quot;Slide 69 - &amp;quot;Introduction to Project Adjustments&amp;quot;&quot;/&gt;&lt;property id=&quot;20307&quot; value=&quot;442&quot;/&gt;&lt;/object&gt;&lt;object type=&quot;3&quot; unique_id=&quot;10134&quot;&gt;&lt;property id=&quot;20148&quot; value=&quot;5&quot;/&gt;&lt;property id=&quot;20300&quot; value=&quot;Slide 70 - &amp;quot;Cost Adjustment Types&amp;quot;&quot;/&gt;&lt;property id=&quot;20307&quot; value=&quot;457&quot;/&gt;&lt;/object&gt;&lt;object type=&quot;3&quot; unique_id=&quot;10135&quot;&gt;&lt;property id=&quot;20148&quot; value=&quot;5&quot;/&gt;&lt;property id=&quot;20300&quot; value=&quot;Slide 71 - &amp;quot;Approval for Cost Adjustments&amp;quot;&quot;/&gt;&lt;property id=&quot;20307&quot; value=&quot;444&quot;/&gt;&lt;/object&gt;&lt;object type=&quot;3&quot; unique_id=&quot;10136&quot;&gt;&lt;property id=&quot;20148&quot; value=&quot;5&quot;/&gt;&lt;property id=&quot;20300&quot; value=&quot;Slide 72 - &amp;quot;Viewing Adjustment History for Cost Adjustments&amp;quot;&quot;/&gt;&lt;property id=&quot;20307&quot; value=&quot;445&quot;/&gt;&lt;/object&gt;&lt;object type=&quot;3&quot; unique_id=&quot;10137&quot;&gt;&lt;property id=&quot;20148&quot; value=&quot;5&quot;/&gt;&lt;property id=&quot;20300&quot; value=&quot;Slide 73 - &amp;quot;Demonstration&amp;quot;&quot;/&gt;&lt;property id=&quot;20307&quot; value=&quot;446&quot;/&gt;&lt;/object&gt;&lt;object type=&quot;3&quot; unique_id=&quot;10142&quot;&gt;&lt;property id=&quot;20148&quot; value=&quot;5&quot;/&gt;&lt;property id=&quot;20300&quot; value=&quot;Slide 74 - &amp;quot;Knowledge Check&amp;quot;&quot;/&gt;&lt;property id=&quot;20307&quot; value=&quot;453&quot;/&gt;&lt;/object&gt;&lt;object type=&quot;3&quot; unique_id=&quot;10143&quot;&gt;&lt;property id=&quot;20148&quot; value=&quot;5&quot;/&gt;&lt;property id=&quot;20300&quot; value=&quot;Slide 75 - &amp;quot;Course conclusion&amp;quot;&quot;/&gt;&lt;property id=&quot;20307&quot; value=&quot;284&quot;/&gt;&lt;/object&gt;&lt;object type=&quot;3&quot; unique_id=&quot;10144&quot;&gt;&lt;property id=&quot;20148&quot; value=&quot;5&quot;/&gt;&lt;property id=&quot;20300&quot; value=&quot;Slide 76 - &amp;quot;Course Summary&amp;quot;&quot;/&gt;&lt;property id=&quot;20307&quot; value=&quot;285&quot;/&gt;&lt;/object&gt;&lt;/object&gt;&lt;object type=&quot;8&quot; unique_id=&quot;10226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ornerstone_budget_template">
  <a:themeElements>
    <a:clrScheme name="RU_Template_Verdana_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U_Template_Verdana_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U_Template_Verdana_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rnerstone_budget_template">
  <a:themeElements>
    <a:clrScheme name="RU_Template_Verdana_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U_Template_Verdana_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U_Template_Verdana_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8931D59B34E04197BD8E18F1423F03" ma:contentTypeVersion="" ma:contentTypeDescription="Create a new document." ma:contentTypeScope="" ma:versionID="9c149215e3fb206fe3b61cfcd922a4b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BEA042-641F-4108-8CDE-C6790A2EA9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EBFE1CC-DCB1-4DB2-B081-B27E45571838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50DD986-88EA-4389-930E-AA4C2525E5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320021</TotalTime>
  <Words>261</Words>
  <Application>Microsoft Office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Geneva</vt:lpstr>
      <vt:lpstr>ヒラギノ角ゴ Pro W3</vt:lpstr>
      <vt:lpstr>Cornerstone_budget_template</vt:lpstr>
      <vt:lpstr>1_Cornerstone_budget_template</vt:lpstr>
      <vt:lpstr>How-to Supplemental Tips</vt:lpstr>
      <vt:lpstr>How-to Supplemental Tips</vt:lpstr>
      <vt:lpstr>How-to Supplemental Tips</vt:lpstr>
    </vt:vector>
  </TitlesOfParts>
  <Company>Rutgers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boslet</dc:creator>
  <cp:lastModifiedBy>Samuel Coleman</cp:lastModifiedBy>
  <cp:revision>3233</cp:revision>
  <cp:lastPrinted>2017-04-19T15:53:59Z</cp:lastPrinted>
  <dcterms:created xsi:type="dcterms:W3CDTF">2010-01-15T20:33:02Z</dcterms:created>
  <dcterms:modified xsi:type="dcterms:W3CDTF">2017-09-12T14:22:05Z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6947C18D-40EA-48CF-ADAE-0182C4BBB835</vt:lpwstr>
  </property>
  <property fmtid="{D5CDD505-2E9C-101B-9397-08002B2CF9AE}" pid="3" name="ArticulatePath">
    <vt:lpwstr>PowerPoint Training Template_v2</vt:lpwstr>
  </property>
  <property fmtid="{D5CDD505-2E9C-101B-9397-08002B2CF9AE}" pid="4" name="ContentTypeId">
    <vt:lpwstr>0x010100438931D59B34E04197BD8E18F1423F03</vt:lpwstr>
  </property>
</Properties>
</file>